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sldIdLst>
    <p:sldId id="256" r:id="rId3"/>
    <p:sldId id="257" r:id="rId4"/>
    <p:sldId id="272" r:id="rId5"/>
    <p:sldId id="274" r:id="rId6"/>
    <p:sldId id="276" r:id="rId7"/>
    <p:sldId id="269" r:id="rId8"/>
    <p:sldId id="270" r:id="rId9"/>
    <p:sldId id="263" r:id="rId10"/>
    <p:sldId id="26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52" userDrawn="1">
          <p15:clr>
            <a:srgbClr val="A4A3A4"/>
          </p15:clr>
        </p15:guide>
        <p15:guide id="4" pos="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076"/>
    <a:srgbClr val="027CD0"/>
    <a:srgbClr val="754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763" autoAdjust="0"/>
  </p:normalViewPr>
  <p:slideViewPr>
    <p:cSldViewPr snapToGrid="0" showGuides="1">
      <p:cViewPr>
        <p:scale>
          <a:sx n="75" d="100"/>
          <a:sy n="75" d="100"/>
        </p:scale>
        <p:origin x="516" y="-36"/>
      </p:cViewPr>
      <p:guideLst>
        <p:guide orient="horz" pos="2160"/>
        <p:guide pos="3840"/>
        <p:guide pos="7152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076D23-AD61-2044-93B4-04847E0560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1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25D976-8687-B644-AF5E-A2E58AF86516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8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4D16BA-A82B-2042-BBEE-F3B11F4664BD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5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0515600"/>
              <a:gd name="connsiteY0" fmla="*/ 0 h 5915024"/>
              <a:gd name="connsiteX1" fmla="*/ 10515600 w 10515600"/>
              <a:gd name="connsiteY1" fmla="*/ 0 h 5915024"/>
              <a:gd name="connsiteX2" fmla="*/ 10515600 w 10515600"/>
              <a:gd name="connsiteY2" fmla="*/ 5915024 h 5915024"/>
              <a:gd name="connsiteX3" fmla="*/ 0 w 10515600"/>
              <a:gd name="connsiteY3" fmla="*/ 5915024 h 591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5600" h="5915024">
                <a:moveTo>
                  <a:pt x="0" y="0"/>
                </a:moveTo>
                <a:lnTo>
                  <a:pt x="10515600" y="0"/>
                </a:lnTo>
                <a:lnTo>
                  <a:pt x="10515600" y="5915024"/>
                </a:lnTo>
                <a:lnTo>
                  <a:pt x="0" y="591502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D0358C-1FE4-3049-A52F-E56290ED91DB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5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-832051" y="1864982"/>
            <a:ext cx="5072666" cy="3133493"/>
          </a:xfrm>
          <a:custGeom>
            <a:avLst/>
            <a:gdLst>
              <a:gd name="connsiteX0" fmla="*/ 783373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3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3576151" y="1864981"/>
            <a:ext cx="5072666" cy="3133493"/>
          </a:xfrm>
          <a:custGeom>
            <a:avLst/>
            <a:gdLst>
              <a:gd name="connsiteX0" fmla="*/ 783374 w 5072666"/>
              <a:gd name="connsiteY0" fmla="*/ 0 h 3133493"/>
              <a:gd name="connsiteX1" fmla="*/ 5072666 w 5072666"/>
              <a:gd name="connsiteY1" fmla="*/ 0 h 3133493"/>
              <a:gd name="connsiteX2" fmla="*/ 4289293 w 5072666"/>
              <a:gd name="connsiteY2" fmla="*/ 3133493 h 3133493"/>
              <a:gd name="connsiteX3" fmla="*/ 0 w 5072666"/>
              <a:gd name="connsiteY3" fmla="*/ 3133493 h 313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6" h="3133493">
                <a:moveTo>
                  <a:pt x="783374" y="0"/>
                </a:moveTo>
                <a:lnTo>
                  <a:pt x="5072666" y="0"/>
                </a:lnTo>
                <a:lnTo>
                  <a:pt x="4289293" y="3133493"/>
                </a:lnTo>
                <a:lnTo>
                  <a:pt x="0" y="313349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7951389" y="1864979"/>
            <a:ext cx="5072665" cy="3133492"/>
          </a:xfrm>
          <a:custGeom>
            <a:avLst/>
            <a:gdLst>
              <a:gd name="connsiteX0" fmla="*/ 783372 w 5072665"/>
              <a:gd name="connsiteY0" fmla="*/ 0 h 3133492"/>
              <a:gd name="connsiteX1" fmla="*/ 5072665 w 5072665"/>
              <a:gd name="connsiteY1" fmla="*/ 0 h 3133492"/>
              <a:gd name="connsiteX2" fmla="*/ 4289292 w 5072665"/>
              <a:gd name="connsiteY2" fmla="*/ 3133492 h 3133492"/>
              <a:gd name="connsiteX3" fmla="*/ 0 w 5072665"/>
              <a:gd name="connsiteY3" fmla="*/ 3133492 h 313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665" h="3133492">
                <a:moveTo>
                  <a:pt x="783372" y="0"/>
                </a:moveTo>
                <a:lnTo>
                  <a:pt x="5072665" y="0"/>
                </a:lnTo>
                <a:lnTo>
                  <a:pt x="4289292" y="3133492"/>
                </a:lnTo>
                <a:lnTo>
                  <a:pt x="0" y="313349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НИУ МГСУ 2022</a:t>
            </a:r>
            <a:endParaRPr lang="en-US" sz="1200" spc="3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 noGrp="1"/>
          </p:cNvSpPr>
          <p:nvPr>
            <p:ph type="pic" sz="quarter" idx="10" hasCustomPrompt="1"/>
          </p:nvPr>
        </p:nvSpPr>
        <p:spPr>
          <a:xfrm>
            <a:off x="-1981200" y="11723"/>
            <a:ext cx="8946444" cy="6858000"/>
          </a:xfrm>
          <a:custGeom>
            <a:avLst/>
            <a:gdLst>
              <a:gd name="connsiteX0" fmla="*/ 1714500 w 8026400"/>
              <a:gd name="connsiteY0" fmla="*/ 0 h 6858000"/>
              <a:gd name="connsiteX1" fmla="*/ 8026400 w 8026400"/>
              <a:gd name="connsiteY1" fmla="*/ 0 h 6858000"/>
              <a:gd name="connsiteX2" fmla="*/ 6311901 w 8026400"/>
              <a:gd name="connsiteY2" fmla="*/ 6858000 h 6858000"/>
              <a:gd name="connsiteX3" fmla="*/ 0 w 8026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26400" h="6858000">
                <a:moveTo>
                  <a:pt x="1714500" y="0"/>
                </a:moveTo>
                <a:lnTo>
                  <a:pt x="8026400" y="0"/>
                </a:lnTo>
                <a:lnTo>
                  <a:pt x="631190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7F2789-1CA6-884F-9BDB-927739A1BAB2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59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 noGrp="1"/>
          </p:cNvSpPr>
          <p:nvPr>
            <p:ph type="pic" sz="quarter" idx="10" hasCustomPrompt="1"/>
          </p:nvPr>
        </p:nvSpPr>
        <p:spPr>
          <a:xfrm>
            <a:off x="838200" y="1846239"/>
            <a:ext cx="3260346" cy="2645664"/>
          </a:xfrm>
          <a:custGeom>
            <a:avLst/>
            <a:gdLst>
              <a:gd name="connsiteX0" fmla="*/ 0 w 3260346"/>
              <a:gd name="connsiteY0" fmla="*/ 0 h 2645664"/>
              <a:gd name="connsiteX1" fmla="*/ 3260346 w 3260346"/>
              <a:gd name="connsiteY1" fmla="*/ 0 h 2645664"/>
              <a:gd name="connsiteX2" fmla="*/ 3260346 w 3260346"/>
              <a:gd name="connsiteY2" fmla="*/ 2645664 h 2645664"/>
              <a:gd name="connsiteX3" fmla="*/ 0 w 3260346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0346" h="2645664">
                <a:moveTo>
                  <a:pt x="0" y="0"/>
                </a:moveTo>
                <a:lnTo>
                  <a:pt x="3260346" y="0"/>
                </a:lnTo>
                <a:lnTo>
                  <a:pt x="3260346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2" name="Freeform 11"/>
          <p:cNvSpPr>
            <a:spLocks noGrp="1"/>
          </p:cNvSpPr>
          <p:nvPr>
            <p:ph type="pic" sz="quarter" idx="11" hasCustomPrompt="1"/>
          </p:nvPr>
        </p:nvSpPr>
        <p:spPr>
          <a:xfrm>
            <a:off x="4464649" y="1846239"/>
            <a:ext cx="3262702" cy="2645664"/>
          </a:xfrm>
          <a:custGeom>
            <a:avLst/>
            <a:gdLst>
              <a:gd name="connsiteX0" fmla="*/ 0 w 3262702"/>
              <a:gd name="connsiteY0" fmla="*/ 0 h 2645664"/>
              <a:gd name="connsiteX1" fmla="*/ 3262702 w 3262702"/>
              <a:gd name="connsiteY1" fmla="*/ 0 h 2645664"/>
              <a:gd name="connsiteX2" fmla="*/ 3262702 w 3262702"/>
              <a:gd name="connsiteY2" fmla="*/ 2645664 h 2645664"/>
              <a:gd name="connsiteX3" fmla="*/ 0 w 3262702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2" h="2645664">
                <a:moveTo>
                  <a:pt x="0" y="0"/>
                </a:moveTo>
                <a:lnTo>
                  <a:pt x="3262702" y="0"/>
                </a:lnTo>
                <a:lnTo>
                  <a:pt x="3262702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</a:p>
        </p:txBody>
      </p:sp>
      <p:sp>
        <p:nvSpPr>
          <p:cNvPr id="14" name="Freeform 13"/>
          <p:cNvSpPr>
            <a:spLocks noGrp="1"/>
          </p:cNvSpPr>
          <p:nvPr>
            <p:ph type="pic" sz="quarter" idx="12" hasCustomPrompt="1"/>
          </p:nvPr>
        </p:nvSpPr>
        <p:spPr>
          <a:xfrm>
            <a:off x="8091100" y="1846239"/>
            <a:ext cx="3262703" cy="2645664"/>
          </a:xfrm>
          <a:custGeom>
            <a:avLst/>
            <a:gdLst>
              <a:gd name="connsiteX0" fmla="*/ 0 w 3262703"/>
              <a:gd name="connsiteY0" fmla="*/ 0 h 2645664"/>
              <a:gd name="connsiteX1" fmla="*/ 3262703 w 3262703"/>
              <a:gd name="connsiteY1" fmla="*/ 0 h 2645664"/>
              <a:gd name="connsiteX2" fmla="*/ 3262703 w 3262703"/>
              <a:gd name="connsiteY2" fmla="*/ 2645664 h 2645664"/>
              <a:gd name="connsiteX3" fmla="*/ 0 w 3262703"/>
              <a:gd name="connsiteY3" fmla="*/ 2645664 h 264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2703" h="2645664">
                <a:moveTo>
                  <a:pt x="0" y="0"/>
                </a:moveTo>
                <a:lnTo>
                  <a:pt x="3262703" y="0"/>
                </a:lnTo>
                <a:lnTo>
                  <a:pt x="3262703" y="2645664"/>
                </a:lnTo>
                <a:lnTo>
                  <a:pt x="0" y="26456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81C0C8-1685-0240-9AEE-D27A1F470FDC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1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3" name="Freeform 12"/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5" name="Freeform 14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1903387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7" name="Freeform 16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3854651"/>
            <a:ext cx="3048000" cy="1951264"/>
          </a:xfrm>
          <a:custGeom>
            <a:avLst/>
            <a:gdLst>
              <a:gd name="connsiteX0" fmla="*/ 0 w 3048000"/>
              <a:gd name="connsiteY0" fmla="*/ 0 h 1951264"/>
              <a:gd name="connsiteX1" fmla="*/ 3048000 w 3048000"/>
              <a:gd name="connsiteY1" fmla="*/ 0 h 1951264"/>
              <a:gd name="connsiteX2" fmla="*/ 3048000 w 3048000"/>
              <a:gd name="connsiteY2" fmla="*/ 1951264 h 1951264"/>
              <a:gd name="connsiteX3" fmla="*/ 0 w 3048000"/>
              <a:gd name="connsiteY3" fmla="*/ 1951264 h 195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1951264">
                <a:moveTo>
                  <a:pt x="0" y="0"/>
                </a:moveTo>
                <a:lnTo>
                  <a:pt x="3048000" y="0"/>
                </a:lnTo>
                <a:lnTo>
                  <a:pt x="3048000" y="1951264"/>
                </a:lnTo>
                <a:lnTo>
                  <a:pt x="0" y="195126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 b="0">
                <a:solidFill>
                  <a:srgbClr val="154076"/>
                </a:solidFill>
              </a:defRPr>
            </a:lvl1pPr>
          </a:lstStyle>
          <a:p>
            <a:r>
              <a:rPr lang="ru-RU" dirty="0"/>
              <a:t>Вставить изображение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FBE8AD-3BBE-E841-BEBA-556AA3B871B1}"/>
              </a:ext>
            </a:extLst>
          </p:cNvPr>
          <p:cNvSpPr txBox="1"/>
          <p:nvPr userDrawn="1"/>
        </p:nvSpPr>
        <p:spPr>
          <a:xfrm>
            <a:off x="11663258" y="6385391"/>
            <a:ext cx="37221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2011EDBF-69F7-4E83-A8A8-FAC41C3FC6A0}" type="slidenum">
              <a:rPr lang="en-US" sz="1200" b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4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59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B75539F3-ECB9-4164-973D-A38A1E2F6231}" type="datetimeFigureOut">
              <a:rPr lang="en-US" smtClean="0"/>
              <a:pPr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fld id="{22420DC4-213C-4657-A297-EBDBCB8C770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8C35CB-A987-C14C-B860-0444C749EC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55"/>
          <a:stretch/>
        </p:blipFill>
        <p:spPr>
          <a:xfrm>
            <a:off x="11353799" y="371053"/>
            <a:ext cx="493551" cy="8166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C08C2E5-BCFD-1540-BF3E-33B630DA888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480945"/>
            <a:ext cx="635000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5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8122" y="6385392"/>
            <a:ext cx="1835759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195" y="2733277"/>
            <a:ext cx="9180683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СТУДЕНЧЕСКИЙ СТАРТАП-ПРОЕКТ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8354" y="3599557"/>
            <a:ext cx="9578248" cy="109843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ПРЕДОСТАВЛЕНИЕ УСЛУГ ПО УСТРОЙСТВУ ТЕПЛОИЗОЛЯЦИОННОГО ПОКРЫТИЯ НА ОСНОВЕ </a:t>
            </a:r>
          </a:p>
          <a:p>
            <a:r>
              <a:rPr lang="ru-RU" dirty="0">
                <a:solidFill>
                  <a:schemeClr val="bg1"/>
                </a:solidFill>
              </a:rPr>
              <a:t>МОДИФИЦИРОВАННОГО ПЕНОПОЛИУРЕТАНА ПОНИЖЕННОЙ ПОЖАРНОЙ ОПАСНОСТИ </a:t>
            </a:r>
          </a:p>
          <a:p>
            <a:r>
              <a:rPr lang="ru-RU" dirty="0">
                <a:solidFill>
                  <a:schemeClr val="bg1"/>
                </a:solidFill>
              </a:rPr>
              <a:t>МЕТОДОМ НАПЫЛЕНИЯ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495D7A-5CD1-B445-8CB5-F8BAC9B618D7}"/>
              </a:ext>
            </a:extLst>
          </p:cNvPr>
          <p:cNvSpPr txBox="1"/>
          <p:nvPr/>
        </p:nvSpPr>
        <p:spPr>
          <a:xfrm>
            <a:off x="745195" y="4697995"/>
            <a:ext cx="433740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Липка Пётр Александрович </a:t>
            </a:r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АСПа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2-08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5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76518" y="6385392"/>
            <a:ext cx="183896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1200" spc="300" dirty="0">
                <a:solidFill>
                  <a:schemeClr val="bg1"/>
                </a:solidFill>
              </a:rPr>
              <a:t>НИУ МГСУ 2024</a:t>
            </a:r>
            <a:endParaRPr lang="en-US" sz="1200" spc="3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8273" y="2256671"/>
            <a:ext cx="5626605" cy="707886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6D0991-D5A7-5541-B284-D65DB1FBB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54" y="615552"/>
            <a:ext cx="2479919" cy="974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BFE2EE-98F9-C6FA-5552-4096E955C91C}"/>
              </a:ext>
            </a:extLst>
          </p:cNvPr>
          <p:cNvSpPr txBox="1"/>
          <p:nvPr/>
        </p:nvSpPr>
        <p:spPr>
          <a:xfrm>
            <a:off x="745195" y="4420997"/>
            <a:ext cx="3992568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Липка Пётр Александрович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8 910 495 84 73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Эл. почта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petr.lipka2020@gmail.com</a:t>
            </a:r>
          </a:p>
        </p:txBody>
      </p:sp>
    </p:spTree>
    <p:extLst>
      <p:ext uri="{BB962C8B-B14F-4D97-AF65-F5344CB8AC3E}">
        <p14:creationId xmlns:p14="http://schemas.microsoft.com/office/powerpoint/2010/main" val="66477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606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стартап-проекта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7D0C558-6BA8-B2B2-9755-473CDCFEBFEA}"/>
              </a:ext>
            </a:extLst>
          </p:cNvPr>
          <p:cNvSpPr txBox="1"/>
          <p:nvPr/>
        </p:nvSpPr>
        <p:spPr>
          <a:xfrm>
            <a:off x="927372" y="2158990"/>
            <a:ext cx="10827306" cy="344667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just"/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Введение в хозяйственный оборот инновационного продукта - теплоизоляционного </a:t>
            </a:r>
          </a:p>
          <a:p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материала на основе пенополиуретана модифицированного </a:t>
            </a:r>
          </a:p>
          <a:p>
            <a:pPr algn="just"/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окисленным </a:t>
            </a:r>
            <a:r>
              <a:rPr lang="ru-RU" sz="1600" b="1" dirty="0" err="1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терморасширяющимся</a:t>
            </a:r>
            <a:r>
              <a:rPr lang="ru-RU" sz="1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графитом.</a:t>
            </a:r>
          </a:p>
        </p:txBody>
      </p:sp>
    </p:spTree>
    <p:extLst>
      <p:ext uri="{BB962C8B-B14F-4D97-AF65-F5344CB8AC3E}">
        <p14:creationId xmlns:p14="http://schemas.microsoft.com/office/powerpoint/2010/main" val="188666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49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Предыдущий этап НИР</a:t>
            </a:r>
            <a:endParaRPr lang="en-US" sz="28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741E8F7-AA6A-B12D-7996-8FAB7B11B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72" y="2584172"/>
            <a:ext cx="3603739" cy="19527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DBAAC3-0A3A-FEA9-2C40-347859D44E74}"/>
              </a:ext>
            </a:extLst>
          </p:cNvPr>
          <p:cNvSpPr txBox="1"/>
          <p:nvPr/>
        </p:nvSpPr>
        <p:spPr>
          <a:xfrm>
            <a:off x="569563" y="489749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Конструкция теплоизоляционного материала:</a:t>
            </a:r>
          </a:p>
          <a:p>
            <a:endParaRPr lang="ru-RU" b="1" dirty="0">
              <a:solidFill>
                <a:srgbClr val="154076"/>
              </a:solidFill>
            </a:endParaRPr>
          </a:p>
          <a:p>
            <a:r>
              <a:rPr lang="ru-RU" b="1" dirty="0">
                <a:solidFill>
                  <a:srgbClr val="154076"/>
                </a:solidFill>
              </a:rPr>
              <a:t>Где 1 – изолирующий слой (ППУ)</a:t>
            </a:r>
          </a:p>
          <a:p>
            <a:r>
              <a:rPr lang="ru-RU" b="1" dirty="0">
                <a:solidFill>
                  <a:srgbClr val="154076"/>
                </a:solidFill>
              </a:rPr>
              <a:t>       2 – огнезащитное покрытие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6BBAD3-D57B-3754-4B28-BB6984A0A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965" y="2973975"/>
            <a:ext cx="4352921" cy="13656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2EB99BA-B491-E9BE-0AFD-23C94DAF5AC0}"/>
              </a:ext>
            </a:extLst>
          </p:cNvPr>
          <p:cNvSpPr txBox="1"/>
          <p:nvPr/>
        </p:nvSpPr>
        <p:spPr>
          <a:xfrm>
            <a:off x="6096000" y="489749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Классическое строение </a:t>
            </a:r>
            <a:r>
              <a:rPr lang="ru-RU" b="1" dirty="0" err="1">
                <a:solidFill>
                  <a:srgbClr val="154076"/>
                </a:solidFill>
              </a:rPr>
              <a:t>интеркалированных</a:t>
            </a:r>
            <a:r>
              <a:rPr lang="ru-RU" b="1" dirty="0">
                <a:solidFill>
                  <a:srgbClr val="154076"/>
                </a:solidFill>
              </a:rPr>
              <a:t> соединений графита.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F5F334-B38B-ACC9-E314-E93F28492043}"/>
              </a:ext>
            </a:extLst>
          </p:cNvPr>
          <p:cNvSpPr txBox="1"/>
          <p:nvPr/>
        </p:nvSpPr>
        <p:spPr>
          <a:xfrm>
            <a:off x="838200" y="1683129"/>
            <a:ext cx="8160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СЫРЬЕВЫЕ КОМПОНЕНТЫ И МЕТОДЫ МОДИФИКАЦИИ</a:t>
            </a:r>
          </a:p>
        </p:txBody>
      </p:sp>
    </p:spTree>
    <p:extLst>
      <p:ext uri="{BB962C8B-B14F-4D97-AF65-F5344CB8AC3E}">
        <p14:creationId xmlns:p14="http://schemas.microsoft.com/office/powerpoint/2010/main" val="20846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49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Предыдущий этап НИР</a:t>
            </a:r>
            <a:endParaRPr lang="en-US" sz="28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607E9B-682E-AB51-DEFC-4E915536AD74}"/>
              </a:ext>
            </a:extLst>
          </p:cNvPr>
          <p:cNvSpPr txBox="1"/>
          <p:nvPr/>
        </p:nvSpPr>
        <p:spPr>
          <a:xfrm>
            <a:off x="838200" y="1438326"/>
            <a:ext cx="10112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ПРИНЦИПИАЛЬНАЯ СХЕМА ПОЛУЧЕНИЯ ОГНЕЗАЩИТНОГО ПОКРЫТИЯ ПРИ СОЗДАНИИ ПОКРЫТИЙ ИЗ ППУ МЕТОДОМ НАПЫЛЕНИЯ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03A419-2467-895A-0540-C12DB5C70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0193" y="1762539"/>
            <a:ext cx="3530176" cy="40673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3BEBDB-2A5D-4A95-195F-7D01021E5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885" y="5829916"/>
            <a:ext cx="4128792" cy="6519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D71AF9-9B15-0568-8393-CABFFD4069B4}"/>
              </a:ext>
            </a:extLst>
          </p:cNvPr>
          <p:cNvSpPr txBox="1"/>
          <p:nvPr/>
        </p:nvSpPr>
        <p:spPr>
          <a:xfrm>
            <a:off x="1241631" y="5232549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Преимущества:</a:t>
            </a:r>
          </a:p>
          <a:p>
            <a:endParaRPr lang="ru-RU" b="1" dirty="0">
              <a:solidFill>
                <a:srgbClr val="1540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54076"/>
                </a:solidFill>
              </a:rPr>
              <a:t>простота технологического процесса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54076"/>
                </a:solidFill>
              </a:rPr>
              <a:t>низкая потребность в технико-материальных ресурсах.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55A776C-EC1E-FCB2-9ACF-306157D3F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77" y="2477014"/>
            <a:ext cx="48768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5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C4174A-B178-E247-B866-B1DDC6A89741}"/>
              </a:ext>
            </a:extLst>
          </p:cNvPr>
          <p:cNvSpPr txBox="1"/>
          <p:nvPr/>
        </p:nvSpPr>
        <p:spPr>
          <a:xfrm>
            <a:off x="838200" y="331638"/>
            <a:ext cx="4947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Предыдущий этап НИР</a:t>
            </a:r>
            <a:endParaRPr lang="en-US" sz="28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8">
            <a:extLst>
              <a:ext uri="{FF2B5EF4-FFF2-40B4-BE49-F238E27FC236}">
                <a16:creationId xmlns:a16="http://schemas.microsoft.com/office/drawing/2014/main" id="{AA355988-A8ED-CB4A-8720-9230CC8CFBBD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607E9B-682E-AB51-DEFC-4E915536AD74}"/>
              </a:ext>
            </a:extLst>
          </p:cNvPr>
          <p:cNvSpPr txBox="1"/>
          <p:nvPr/>
        </p:nvSpPr>
        <p:spPr>
          <a:xfrm>
            <a:off x="838200" y="1438326"/>
            <a:ext cx="10112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НАУЧНО-ИССЛЕДОВАТЕЛЬСКАЯ ЧАСТЬ И РЕЗУЛЬТАТЫ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D71AF9-9B15-0568-8393-CABFFD4069B4}"/>
              </a:ext>
            </a:extLst>
          </p:cNvPr>
          <p:cNvSpPr txBox="1"/>
          <p:nvPr/>
        </p:nvSpPr>
        <p:spPr>
          <a:xfrm>
            <a:off x="751796" y="3255175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Преимущества:</a:t>
            </a:r>
          </a:p>
          <a:p>
            <a:endParaRPr lang="ru-RU" b="1" dirty="0">
              <a:solidFill>
                <a:srgbClr val="1540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154076"/>
                </a:solidFill>
              </a:rPr>
              <a:t>не оказывает влияния на эксплуатационные и физико-механические свойства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A375C2-C710-BED5-207F-BCEBE9E57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97" y="1807658"/>
            <a:ext cx="4112707" cy="17995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AB79F-207B-43BB-D97E-B773D2146A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544" y="4203781"/>
            <a:ext cx="4150238" cy="16156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E10683-784B-D54F-C565-65DD7F21A07F}"/>
              </a:ext>
            </a:extLst>
          </p:cNvPr>
          <p:cNvSpPr txBox="1"/>
          <p:nvPr/>
        </p:nvSpPr>
        <p:spPr>
          <a:xfrm>
            <a:off x="7286544" y="362450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Контрольный образец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30F20-DC78-EF9F-2495-A1EF026FB4AB}"/>
              </a:ext>
            </a:extLst>
          </p:cNvPr>
          <p:cNvSpPr txBox="1"/>
          <p:nvPr/>
        </p:nvSpPr>
        <p:spPr>
          <a:xfrm>
            <a:off x="7286544" y="586316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Модифицированный образец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B17DA5-0B53-7EDE-FE9D-5DF460E97A9B}"/>
              </a:ext>
            </a:extLst>
          </p:cNvPr>
          <p:cNvSpPr txBox="1"/>
          <p:nvPr/>
        </p:nvSpPr>
        <p:spPr>
          <a:xfrm>
            <a:off x="838200" y="20768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54076"/>
                </a:solidFill>
              </a:rPr>
              <a:t>Образцы с концентрацией </a:t>
            </a:r>
            <a:r>
              <a:rPr lang="ru-RU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31,25 г/м2 </a:t>
            </a:r>
            <a:r>
              <a:rPr lang="ru-RU" b="1" dirty="0">
                <a:solidFill>
                  <a:srgbClr val="154076"/>
                </a:solidFill>
              </a:rPr>
              <a:t>относятся к группе горючести </a:t>
            </a:r>
            <a:r>
              <a:rPr lang="ru-RU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Г1</a:t>
            </a:r>
            <a:r>
              <a:rPr lang="ru-RU" b="1" dirty="0">
                <a:solidFill>
                  <a:srgbClr val="154076"/>
                </a:solidFill>
              </a:rPr>
              <a:t>. в сравнении с контрольным </a:t>
            </a:r>
            <a:r>
              <a:rPr lang="ru-RU" b="1" dirty="0">
                <a:solidFill>
                  <a:srgbClr val="1540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Г4</a:t>
            </a:r>
          </a:p>
        </p:txBody>
      </p:sp>
    </p:spTree>
    <p:extLst>
      <p:ext uri="{BB962C8B-B14F-4D97-AF65-F5344CB8AC3E}">
        <p14:creationId xmlns:p14="http://schemas.microsoft.com/office/powerpoint/2010/main" val="417129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9813B3-4ADD-CA4B-894F-4D3AF7551CCA}"/>
              </a:ext>
            </a:extLst>
          </p:cNvPr>
          <p:cNvSpPr txBox="1"/>
          <p:nvPr/>
        </p:nvSpPr>
        <p:spPr>
          <a:xfrm>
            <a:off x="506896" y="394331"/>
            <a:ext cx="1426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РИД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9DE4E0-3832-D1BD-FE7A-A66EE75CE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29" y="1928191"/>
            <a:ext cx="2568620" cy="36107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50817C-D828-625C-66AB-62AB76BA8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650" y="1829578"/>
            <a:ext cx="3849063" cy="3616570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F442257A-36F4-F96E-9294-FD313E530B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45004"/>
              </p:ext>
            </p:extLst>
          </p:nvPr>
        </p:nvGraphicFramePr>
        <p:xfrm>
          <a:off x="3674481" y="2120737"/>
          <a:ext cx="4293849" cy="303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8020012" imgH="5667195" progId="Acrobat.Document.DC">
                  <p:embed/>
                </p:oleObj>
              </mc:Choice>
              <mc:Fallback>
                <p:oleObj name="Acrobat Document" r:id="rId4" imgW="8020012" imgH="566719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74481" y="2120737"/>
                        <a:ext cx="4293849" cy="303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45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3830" y="1019654"/>
            <a:ext cx="8225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Дорожная карта предприятия</a:t>
            </a:r>
            <a:endParaRPr lang="en-US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715034" y="1949911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33348" y="2573244"/>
            <a:ext cx="7059751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рынок предоставления услуг :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устройству теплоизоляционного покрытия на основе модифицированного пенополиуретана пониженной пожарной опасности методом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3348" y="2296245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(12-18 мес.)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25254" y="4216535"/>
            <a:ext cx="6167845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 на самоокупаемость, с непрерывным ведением НИОКР, переход к устойчиво развивающемуся предприятию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25254" y="3939536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B20420C-C8C4-9548-B588-1EB005D85E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90"/>
          <a:stretch/>
        </p:blipFill>
        <p:spPr>
          <a:xfrm>
            <a:off x="11376759" y="410970"/>
            <a:ext cx="498718" cy="78038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:a16="http://schemas.microsoft.com/office/drawing/2014/main" id="{9A1D5CB6-5EC7-FAB9-0B54-F7A627A50D03}"/>
              </a:ext>
            </a:extLst>
          </p:cNvPr>
          <p:cNvSpPr/>
          <p:nvPr/>
        </p:nvSpPr>
        <p:spPr>
          <a:xfrm>
            <a:off x="3125849" y="5361485"/>
            <a:ext cx="7643751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Автономно функционирующие предприятие включающие помимо предоставления услуг, изготовление изделий и конструкций (</a:t>
            </a:r>
            <a:r>
              <a:rPr lang="ru-RU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предизолированные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трубы, сэндвич панели)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4D8357-30CC-BCBB-7889-A59DBA0F1281}"/>
              </a:ext>
            </a:extLst>
          </p:cNvPr>
          <p:cNvSpPr txBox="1"/>
          <p:nvPr/>
        </p:nvSpPr>
        <p:spPr>
          <a:xfrm>
            <a:off x="3125849" y="5084486"/>
            <a:ext cx="1112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 </a:t>
            </a:r>
            <a:r>
              <a:rPr lang="ru-RU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</a:t>
            </a:r>
            <a:endParaRPr lang="en-U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2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2" grpId="0"/>
      <p:bldP spid="21" grpId="0"/>
      <p:bldP spid="22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54658" y="2238239"/>
            <a:ext cx="3182344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Введено в эксплуатацию ИЖС 5 697,0 тыс. кв. м за янв.-авг. 2023 г.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4657" y="1961240"/>
            <a:ext cx="2584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Потенциальный рынок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54658" y="3677929"/>
            <a:ext cx="3711142" cy="9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Мобильность технологии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скорость устройства покрытий 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(100-300 кв. м. на одну мобильную бригаду)</a:t>
            </a:r>
          </a:p>
          <a:p>
            <a:pPr>
              <a:lnSpc>
                <a:spcPct val="120000"/>
              </a:lnSpc>
            </a:pP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4657" y="3400930"/>
            <a:ext cx="2914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Технологические аспекты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10354" y="2238239"/>
            <a:ext cx="3787946" cy="9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Начальные вложения – 300 тыс. руб.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Ежемесячные платежи – 20-40 тыс. руб.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Себестоимость оказания услуги – 200-500 руб. м2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оказания услуги – 600-1500 руб. м.2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10354" y="1961240"/>
            <a:ext cx="18421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Рентабельность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54658" y="5117619"/>
            <a:ext cx="3182344" cy="958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Решается основная проблема самого материала – снижение горючести до Г1</a:t>
            </a:r>
          </a:p>
          <a:p>
            <a:pPr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(технология не влияет на эксплуатационные свойства)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4657" y="4840620"/>
            <a:ext cx="4370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конкурентные преимущества</a:t>
            </a:r>
          </a:p>
        </p:txBody>
      </p:sp>
      <p:sp>
        <p:nvSpPr>
          <p:cNvPr id="37" name="AutoShape 114"/>
          <p:cNvSpPr>
            <a:spLocks/>
          </p:cNvSpPr>
          <p:nvPr/>
        </p:nvSpPr>
        <p:spPr bwMode="auto">
          <a:xfrm>
            <a:off x="1393207" y="3638386"/>
            <a:ext cx="80130" cy="801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sym typeface="Gill Sans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094475" y="1961240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Oval 9">
            <a:extLst>
              <a:ext uri="{FF2B5EF4-FFF2-40B4-BE49-F238E27FC236}">
                <a16:creationId xmlns:a16="http://schemas.microsoft.com/office/drawing/2014/main" id="{7B25FCBB-8253-0E42-891C-974951C38736}"/>
              </a:ext>
            </a:extLst>
          </p:cNvPr>
          <p:cNvSpPr/>
          <p:nvPr/>
        </p:nvSpPr>
        <p:spPr>
          <a:xfrm>
            <a:off x="1108632" y="3456146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Oval 9">
            <a:extLst>
              <a:ext uri="{FF2B5EF4-FFF2-40B4-BE49-F238E27FC236}">
                <a16:creationId xmlns:a16="http://schemas.microsoft.com/office/drawing/2014/main" id="{1EF6AF57-086D-5547-86C7-C045CB9D1302}"/>
              </a:ext>
            </a:extLst>
          </p:cNvPr>
          <p:cNvSpPr/>
          <p:nvPr/>
        </p:nvSpPr>
        <p:spPr>
          <a:xfrm>
            <a:off x="1132356" y="4951052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Oval 9">
            <a:extLst>
              <a:ext uri="{FF2B5EF4-FFF2-40B4-BE49-F238E27FC236}">
                <a16:creationId xmlns:a16="http://schemas.microsoft.com/office/drawing/2014/main" id="{44E6F128-9D7E-A444-98EA-59F71B0F4C35}"/>
              </a:ext>
            </a:extLst>
          </p:cNvPr>
          <p:cNvSpPr/>
          <p:nvPr/>
        </p:nvSpPr>
        <p:spPr>
          <a:xfrm>
            <a:off x="6955000" y="2045695"/>
            <a:ext cx="745604" cy="745604"/>
          </a:xfrm>
          <a:prstGeom prst="ellipse">
            <a:avLst/>
          </a:prstGeom>
          <a:solidFill>
            <a:srgbClr val="1540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8BCAD3-FAA3-5349-95DE-1C0550CB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69" y="2069178"/>
            <a:ext cx="511280" cy="5112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18AE1-9E4A-DB42-BA8C-AB0121065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37" y="3592297"/>
            <a:ext cx="532242" cy="4999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094C08-E027-2A4E-871A-3159BEF8F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765" y="5052789"/>
            <a:ext cx="494830" cy="503217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B005C09-A6D0-314B-A2FF-294660CBF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503" y="2182423"/>
            <a:ext cx="475196" cy="475196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B6DB676-3BDF-D847-A3DB-8118D920D845}"/>
              </a:ext>
            </a:extLst>
          </p:cNvPr>
          <p:cNvSpPr txBox="1"/>
          <p:nvPr/>
        </p:nvSpPr>
        <p:spPr>
          <a:xfrm>
            <a:off x="838200" y="347644"/>
            <a:ext cx="10330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Организационные, производственные и финансовые параметры </a:t>
            </a:r>
          </a:p>
          <a:p>
            <a:pPr algn="ctr"/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20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этап)</a:t>
            </a:r>
            <a:endParaRPr lang="en-US" sz="20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7" name="Straight Connector 8">
            <a:extLst>
              <a:ext uri="{FF2B5EF4-FFF2-40B4-BE49-F238E27FC236}">
                <a16:creationId xmlns:a16="http://schemas.microsoft.com/office/drawing/2014/main" id="{D30D0CC7-32DB-9C49-8042-4483EC7EEA17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57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  <p:bldP spid="17" grpId="0"/>
      <p:bldP spid="18" grpId="0"/>
      <p:bldP spid="20" grpId="0"/>
      <p:bldP spid="21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815055" y="2173490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2B955C1-9288-1144-94B4-098EEE0F3FF7}"/>
              </a:ext>
            </a:extLst>
          </p:cNvPr>
          <p:cNvSpPr/>
          <p:nvPr/>
        </p:nvSpPr>
        <p:spPr>
          <a:xfrm>
            <a:off x="3042565" y="2150228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6F44948B-8E39-7142-88C8-27BB5E68AE12}"/>
              </a:ext>
            </a:extLst>
          </p:cNvPr>
          <p:cNvSpPr/>
          <p:nvPr/>
        </p:nvSpPr>
        <p:spPr>
          <a:xfrm>
            <a:off x="5323221" y="2146184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61F76612-17EC-9547-8B41-FB5DDE877660}"/>
              </a:ext>
            </a:extLst>
          </p:cNvPr>
          <p:cNvSpPr/>
          <p:nvPr/>
        </p:nvSpPr>
        <p:spPr>
          <a:xfrm>
            <a:off x="7698871" y="2150228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276DAE9F-6BAE-9647-A10A-D56ABB737779}"/>
              </a:ext>
            </a:extLst>
          </p:cNvPr>
          <p:cNvSpPr/>
          <p:nvPr/>
        </p:nvSpPr>
        <p:spPr>
          <a:xfrm>
            <a:off x="9838659" y="2146184"/>
            <a:ext cx="1558000" cy="1558000"/>
          </a:xfrm>
          <a:prstGeom prst="ellipse">
            <a:avLst/>
          </a:prstGeom>
          <a:gradFill flip="none" rotWithShape="1">
            <a:gsLst>
              <a:gs pos="38000">
                <a:srgbClr val="154076"/>
              </a:gs>
              <a:gs pos="100000">
                <a:schemeClr val="accent1">
                  <a:lumMod val="7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5FD60A8-C7A2-9B49-8FB7-DA2B5A99B91D}"/>
              </a:ext>
            </a:extLst>
          </p:cNvPr>
          <p:cNvSpPr txBox="1"/>
          <p:nvPr/>
        </p:nvSpPr>
        <p:spPr>
          <a:xfrm>
            <a:off x="838200" y="347644"/>
            <a:ext cx="1760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sz="36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</a:t>
            </a:r>
            <a:endParaRPr lang="en-US" sz="36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3236AFBA-DFE4-514A-ABBF-DDFF96C88540}"/>
              </a:ext>
            </a:extLst>
          </p:cNvPr>
          <p:cNvSpPr/>
          <p:nvPr/>
        </p:nvSpPr>
        <p:spPr>
          <a:xfrm>
            <a:off x="363836" y="5003351"/>
            <a:ext cx="2234781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Офисное и складское помещение </a:t>
            </a:r>
          </a:p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(20-40 </a:t>
            </a:r>
            <a:r>
              <a:rPr lang="ru-RU" sz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./м.)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194F81E-51A7-3842-BE97-E40335506357}"/>
              </a:ext>
            </a:extLst>
          </p:cNvPr>
          <p:cNvSpPr txBox="1"/>
          <p:nvPr/>
        </p:nvSpPr>
        <p:spPr>
          <a:xfrm>
            <a:off x="652542" y="3832569"/>
            <a:ext cx="18563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Аренда коммерческой недвижимости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DF67E16-1068-3746-BA2A-44448C5864F6}"/>
              </a:ext>
            </a:extLst>
          </p:cNvPr>
          <p:cNvSpPr/>
          <p:nvPr/>
        </p:nvSpPr>
        <p:spPr>
          <a:xfrm>
            <a:off x="2697953" y="5003350"/>
            <a:ext cx="2234782" cy="515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в уставной капитал РИД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F1DDA3-50E2-B24D-A5CD-3E1AC66915A0}"/>
              </a:ext>
            </a:extLst>
          </p:cNvPr>
          <p:cNvSpPr txBox="1"/>
          <p:nvPr/>
        </p:nvSpPr>
        <p:spPr>
          <a:xfrm>
            <a:off x="2658378" y="3832569"/>
            <a:ext cx="223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юридического лица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ectangle 9">
            <a:extLst>
              <a:ext uri="{FF2B5EF4-FFF2-40B4-BE49-F238E27FC236}">
                <a16:creationId xmlns:a16="http://schemas.microsoft.com/office/drawing/2014/main" id="{AEB046C6-751D-9D40-988C-5361106CADF9}"/>
              </a:ext>
            </a:extLst>
          </p:cNvPr>
          <p:cNvSpPr/>
          <p:nvPr/>
        </p:nvSpPr>
        <p:spPr>
          <a:xfrm>
            <a:off x="4978609" y="5003350"/>
            <a:ext cx="2234782" cy="29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тыс. руб.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06F2E1-BC5B-634C-9820-EA89F74D64FF}"/>
              </a:ext>
            </a:extLst>
          </p:cNvPr>
          <p:cNvSpPr txBox="1"/>
          <p:nvPr/>
        </p:nvSpPr>
        <p:spPr>
          <a:xfrm>
            <a:off x="5042635" y="3832569"/>
            <a:ext cx="21067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Приобретение технико-материальных ресурсов 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Rectangle 9">
            <a:extLst>
              <a:ext uri="{FF2B5EF4-FFF2-40B4-BE49-F238E27FC236}">
                <a16:creationId xmlns:a16="http://schemas.microsoft.com/office/drawing/2014/main" id="{42087F3E-322F-3447-8595-18FD95128BED}"/>
              </a:ext>
            </a:extLst>
          </p:cNvPr>
          <p:cNvSpPr/>
          <p:nvPr/>
        </p:nvSpPr>
        <p:spPr>
          <a:xfrm>
            <a:off x="7354259" y="5044698"/>
            <a:ext cx="223478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вэб-сайта, проведение рекламной компании 100 тыс. руб.</a:t>
            </a:r>
            <a:endParaRPr lang="en-US" sz="12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BFB90D-1443-B340-AFC0-F3BB32E1D4FE}"/>
              </a:ext>
            </a:extLst>
          </p:cNvPr>
          <p:cNvSpPr txBox="1"/>
          <p:nvPr/>
        </p:nvSpPr>
        <p:spPr>
          <a:xfrm>
            <a:off x="7149364" y="3804859"/>
            <a:ext cx="2707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управленческо-логистических параметров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92D3203A-D8BF-9F44-965C-D99852CEF5A8}"/>
              </a:ext>
            </a:extLst>
          </p:cNvPr>
          <p:cNvSpPr/>
          <p:nvPr/>
        </p:nvSpPr>
        <p:spPr>
          <a:xfrm>
            <a:off x="9494047" y="5003350"/>
            <a:ext cx="2234782" cy="73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физ. и юр. лица. здания и сооружения пониженного уровня ответственности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D4BCC9B-41C8-AC4A-96F4-613120FAC2CE}"/>
              </a:ext>
            </a:extLst>
          </p:cNvPr>
          <p:cNvSpPr txBox="1"/>
          <p:nvPr/>
        </p:nvSpPr>
        <p:spPr>
          <a:xfrm>
            <a:off x="9683096" y="3832569"/>
            <a:ext cx="1951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15407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Выход на рынок предоставления услуг</a:t>
            </a:r>
            <a:endParaRPr lang="en-US" sz="1400" b="1" dirty="0">
              <a:solidFill>
                <a:srgbClr val="15407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9F7116-D5EE-0949-98B4-33BF5B0E1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21" y="2575934"/>
            <a:ext cx="787400" cy="6985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4A67A9B-C664-704C-8BBE-2010702DE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6926" y="2590883"/>
            <a:ext cx="876300" cy="6985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84D4282-B663-174D-9592-328E091CF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795" y="2575934"/>
            <a:ext cx="698500" cy="635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398B81F-7C73-DA48-8166-D9F8534E8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026" y="2556884"/>
            <a:ext cx="736600" cy="7366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87B2A736-6EC1-9D48-8BE3-3617F838D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509" y="2715634"/>
            <a:ext cx="762000" cy="495300"/>
          </a:xfrm>
          <a:prstGeom prst="rect">
            <a:avLst/>
          </a:prstGeom>
        </p:spPr>
      </p:pic>
      <p:cxnSp>
        <p:nvCxnSpPr>
          <p:cNvPr id="59" name="Straight Connector 8">
            <a:extLst>
              <a:ext uri="{FF2B5EF4-FFF2-40B4-BE49-F238E27FC236}">
                <a16:creationId xmlns:a16="http://schemas.microsoft.com/office/drawing/2014/main" id="{F13E45BD-B449-F949-94DB-29DA92BE095A}"/>
              </a:ext>
            </a:extLst>
          </p:cNvPr>
          <p:cNvCxnSpPr/>
          <p:nvPr/>
        </p:nvCxnSpPr>
        <p:spPr>
          <a:xfrm>
            <a:off x="927372" y="1375480"/>
            <a:ext cx="776810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rgbClr val="154076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5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heme/theme1.xml><?xml version="1.0" encoding="utf-8"?>
<a:theme xmlns:a="http://schemas.openxmlformats.org/drawingml/2006/main" name="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ZColor 9">
      <a:dk1>
        <a:sysClr val="windowText" lastClr="000000"/>
      </a:dk1>
      <a:lt1>
        <a:sysClr val="window" lastClr="FFFFFF"/>
      </a:lt1>
      <a:dk2>
        <a:srgbClr val="020202"/>
      </a:dk2>
      <a:lt2>
        <a:srgbClr val="E7E6E6"/>
      </a:lt2>
      <a:accent1>
        <a:srgbClr val="027CD0"/>
      </a:accent1>
      <a:accent2>
        <a:srgbClr val="754DD0"/>
      </a:accent2>
      <a:accent3>
        <a:srgbClr val="027CD0"/>
      </a:accent3>
      <a:accent4>
        <a:srgbClr val="754DD0"/>
      </a:accent4>
      <a:accent5>
        <a:srgbClr val="027CD0"/>
      </a:accent5>
      <a:accent6>
        <a:srgbClr val="754DD0"/>
      </a:accent6>
      <a:hlink>
        <a:srgbClr val="0563C1"/>
      </a:hlink>
      <a:folHlink>
        <a:srgbClr val="954F72"/>
      </a:folHlink>
    </a:clrScheme>
    <a:fontScheme name="Custom 9">
      <a:majorFont>
        <a:latin typeface="Raleway"/>
        <a:ea typeface=""/>
        <a:cs typeface=""/>
      </a:majorFont>
      <a:minorFont>
        <a:latin typeface="Raleway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404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Narrow</vt:lpstr>
      <vt:lpstr>Gill Sans</vt:lpstr>
      <vt:lpstr>Montserrat</vt:lpstr>
      <vt:lpstr>Verdana</vt:lpstr>
      <vt:lpstr>Office Theme</vt:lpstr>
      <vt:lpstr>1_Office Theme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GraphicBulb</dc:creator>
  <cp:lastModifiedBy>Пётр Липка</cp:lastModifiedBy>
  <cp:revision>22</cp:revision>
  <dcterms:created xsi:type="dcterms:W3CDTF">2018-07-13T07:41:31Z</dcterms:created>
  <dcterms:modified xsi:type="dcterms:W3CDTF">2024-03-13T08:17:22Z</dcterms:modified>
</cp:coreProperties>
</file>